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7" r:id="rId2"/>
    <p:sldId id="288" r:id="rId3"/>
    <p:sldId id="289" r:id="rId4"/>
    <p:sldId id="290" r:id="rId5"/>
    <p:sldId id="281" r:id="rId6"/>
    <p:sldId id="283" r:id="rId7"/>
    <p:sldId id="291" r:id="rId8"/>
    <p:sldId id="286" r:id="rId9"/>
    <p:sldId id="277" r:id="rId10"/>
    <p:sldId id="261" r:id="rId11"/>
    <p:sldId id="258" r:id="rId12"/>
    <p:sldId id="282" r:id="rId13"/>
    <p:sldId id="259" r:id="rId14"/>
    <p:sldId id="266" r:id="rId15"/>
    <p:sldId id="264" r:id="rId16"/>
    <p:sldId id="265" r:id="rId17"/>
    <p:sldId id="263" r:id="rId18"/>
    <p:sldId id="257" r:id="rId19"/>
    <p:sldId id="280" r:id="rId20"/>
    <p:sldId id="268" r:id="rId21"/>
    <p:sldId id="272" r:id="rId22"/>
    <p:sldId id="271" r:id="rId23"/>
    <p:sldId id="270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8A7D"/>
    <a:srgbClr val="699F91"/>
    <a:srgbClr val="1F1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296"/>
      </p:cViewPr>
      <p:guideLst/>
    </p:cSldViewPr>
  </p:slideViewPr>
  <p:outlineViewPr>
    <p:cViewPr>
      <p:scale>
        <a:sx n="33" d="100"/>
        <a:sy n="33" d="100"/>
      </p:scale>
      <p:origin x="0" y="-19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chan\Documents\Project\Project-1-DS-Viz-Bootcamp\Box%20Office%20Mojo%20Data\final_df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Movies Released by Month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Sheet1!$A$17:$A$28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Sheet1!$C$17:$C$28</c:f>
              <c:numCache>
                <c:formatCode>General</c:formatCode>
                <c:ptCount val="12"/>
                <c:pt idx="0">
                  <c:v>0</c:v>
                </c:pt>
                <c:pt idx="1">
                  <c:v>2</c:v>
                </c:pt>
                <c:pt idx="2">
                  <c:v>5</c:v>
                </c:pt>
                <c:pt idx="3">
                  <c:v>3</c:v>
                </c:pt>
                <c:pt idx="4">
                  <c:v>7</c:v>
                </c:pt>
                <c:pt idx="5">
                  <c:v>8</c:v>
                </c:pt>
                <c:pt idx="6">
                  <c:v>4</c:v>
                </c:pt>
                <c:pt idx="7">
                  <c:v>2</c:v>
                </c:pt>
                <c:pt idx="8">
                  <c:v>1</c:v>
                </c:pt>
                <c:pt idx="9">
                  <c:v>2</c:v>
                </c:pt>
                <c:pt idx="10">
                  <c:v>8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BB-4894-A3FA-7C1BC96120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2940560"/>
        <c:axId val="1870277504"/>
      </c:barChart>
      <c:catAx>
        <c:axId val="195294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0277504"/>
        <c:crosses val="autoZero"/>
        <c:auto val="1"/>
        <c:lblAlgn val="ctr"/>
        <c:lblOffset val="100"/>
        <c:noMultiLvlLbl val="0"/>
      </c:catAx>
      <c:valAx>
        <c:axId val="187027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294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31EBA-9B6B-4173-83F0-9DA084580CE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979D6-6810-40EB-8F06-1EF5269A8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2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7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5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9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Greater number of theaters did not correlate with higher revenues </a:t>
            </a:r>
          </a:p>
          <a:p>
            <a:r>
              <a:rPr lang="en-US" dirty="0"/>
              <a:t>Outliers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29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979D6-6810-40EB-8F06-1EF5269A8D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AD5F-9C41-4251-BC35-90E4E9AAB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E4F7A-5EB9-4A4B-B655-5AE927EB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37E7-BEB0-4C11-A71A-2EA2CE73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E0C1-57FD-4BA0-B517-B1CAE851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7E3A-215B-4A7F-9160-573BAA4E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0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3A91-1C80-4763-A6A6-53B11A33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465C7-AD9A-45CB-9309-D4AEFF03D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B0A7C-3AF1-4001-907A-D1858073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04615-B7B1-49C8-A99A-9764768D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B12F6-B26A-4D2D-ABB3-3E33DDE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9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055BF-C2E7-4595-A313-772DE78DB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E638C-988B-4803-8475-6B95E78DA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ADFB-F6CD-4FB1-AA44-58537B87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E432-1A42-4284-B650-59160B42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B73A9-D740-40DB-BAD1-31C0EF69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1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0597-A27E-4CC9-ABCF-132D78CE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67A8-C3F5-46EF-8B5D-194932195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2B34-9448-4D7B-B63F-C30D6E97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80A3-E287-4A37-AD26-6155FAAF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75DAB-2ECB-487A-AE6B-C423CD78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B647-3AC7-4EE5-8636-EDAF1595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104C-B958-405D-BA79-3F362B63E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1CB3-B73F-46A1-8CE7-2AD93196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710A-BE6A-422E-8622-07F56B06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E0AFD-5FCF-4788-8417-F12DF586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67CE-A34E-4AA3-B0E5-A534003C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CB8D-E750-47AA-A682-303891430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296C-5F15-4FB6-AB38-EA8134D3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FFB0-E547-4CF9-8287-60054EF5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8E7D3-BAC8-4BB1-92DF-51C2ACCE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F2C86-61B6-4739-9611-45ED1C68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9E6-D3B9-4CEF-8487-5343E458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8E325-FEBE-4D6F-85E4-34C8E8B7C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8CDFA-4024-49C9-8254-3FA7A00DA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F50C0-D46B-4684-83B4-6205F18EC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AC2EE-83C7-4CB5-8F96-78CF2DB66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B6B7D-26D8-42DE-9CD0-023F8536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1495E-64DF-4558-BBA7-7EE49AB4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046C-7C9C-43C3-8DED-0A5DDFA0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35BA-1730-44AE-9DD8-54BF7F88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9998F-E596-4F9F-96EF-DCA7D5FB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60694-1204-4F50-8CD7-76E8ECF1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A46C9-6E5F-427D-9AA3-DD3B12E6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9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91C68-B3CB-4E23-A7EB-894D2DF0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E1FDA-0EE9-4B89-9DEB-CB8821FA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854F6-0111-4C4A-90EF-D6C567DD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FA98-4F07-4B79-952F-FC9D7B28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C2E0-02EB-4E70-8272-BCE96B5F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A0668-3E0D-42B9-930C-F18ADE6A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7F369-177C-4982-A063-FC8B922D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F3FF5-91C2-44E2-B28A-6AF44A43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5BACC-896A-4010-9C84-B6231E4C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993E-E58C-4C3E-8D5D-0C5BB4F6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17BF94-B91A-4227-98D8-92EF86B5E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9942-8BA7-4F8E-88E8-EF3722D8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1251F-9C6E-4A5A-B842-A3348AE9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97E0-8067-420D-9CA7-12C7AE2E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4C831-9232-49B0-A056-75E9303B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0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AE6FA-BD20-4D91-B26B-F6AF4D52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8EEF7-5790-4C2D-9FC0-B9E975CB0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EEB0-F921-47A7-9A7A-F5D0E019A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F64B5-C44B-402E-B33E-199852270955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D86D-245B-4323-B951-1FA9B87DC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81D32-6B01-478F-A2F2-0E425C05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12E859-418B-4D79-B90D-7FBF0C7A0E55}"/>
              </a:ext>
            </a:extLst>
          </p:cNvPr>
          <p:cNvSpPr/>
          <p:nvPr/>
        </p:nvSpPr>
        <p:spPr>
          <a:xfrm>
            <a:off x="0" y="0"/>
            <a:ext cx="12192000" cy="51976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FF9C1-C927-4814-B2C7-0C3F7A818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168" y="2118118"/>
            <a:ext cx="9144000" cy="96140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1 – Box Office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544C6-7C81-4C67-BB40-E0B999557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1599"/>
            <a:ext cx="9144000" cy="20260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predictive analysis of various factors that will make </a:t>
            </a:r>
          </a:p>
          <a:p>
            <a:r>
              <a:rPr lang="en-US" dirty="0">
                <a:solidFill>
                  <a:schemeClr val="bg1"/>
                </a:solidFill>
              </a:rPr>
              <a:t>a movie a top 10 box office hit.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6B9C5-C1DF-4420-9D0A-345193BFAF4C}"/>
              </a:ext>
            </a:extLst>
          </p:cNvPr>
          <p:cNvSpPr txBox="1"/>
          <p:nvPr/>
        </p:nvSpPr>
        <p:spPr>
          <a:xfrm>
            <a:off x="76899" y="5355025"/>
            <a:ext cx="289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Isabel Buechsel</a:t>
            </a:r>
          </a:p>
          <a:p>
            <a:r>
              <a:rPr lang="en-US" dirty="0"/>
              <a:t>Grace Chan</a:t>
            </a:r>
          </a:p>
          <a:p>
            <a:r>
              <a:rPr lang="en-US" dirty="0"/>
              <a:t>Jason Do</a:t>
            </a:r>
          </a:p>
          <a:p>
            <a:r>
              <a:rPr lang="en-US" dirty="0"/>
              <a:t>Fathi Elshibani</a:t>
            </a:r>
          </a:p>
        </p:txBody>
      </p:sp>
    </p:spTree>
    <p:extLst>
      <p:ext uri="{BB962C8B-B14F-4D97-AF65-F5344CB8AC3E}">
        <p14:creationId xmlns:p14="http://schemas.microsoft.com/office/powerpoint/2010/main" val="26529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6"/>
    </mc:Choice>
    <mc:Fallback xmlns="">
      <p:transition spd="slow" advTm="216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65566-CECB-42E0-A715-DD3C25B9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78" y="2149431"/>
            <a:ext cx="7009396" cy="2552991"/>
          </a:xfrm>
          <a:prstGeom prst="rect">
            <a:avLst/>
          </a:prstGeom>
        </p:spPr>
      </p:pic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FF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0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833C6-E2C6-4B37-B4A7-3719948EE90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0EB1D-DBB6-4CF1-B049-FF6F4231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Question: Do movie trailer views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Viewing a movie trailer indicates general interest in the movie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YouTube Search API: use 3 keywords(“Movie” + “Trailer” + Movie Title) to 	return a Video ID</a:t>
            </a:r>
          </a:p>
          <a:p>
            <a:pPr marL="0" indent="0">
              <a:buNone/>
            </a:pPr>
            <a:r>
              <a:rPr lang="en-US" sz="2400" dirty="0"/>
              <a:t>	- YouTube Video API : use Video ID to return statistics on the video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91"/>
            <a:ext cx="2377149" cy="8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1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4EBCC9-861D-4E2B-95B8-3250BEA5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9" y="0"/>
            <a:ext cx="9933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9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B5ADCD-5171-4BF5-85DA-A20C6F870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8"/>
          <a:stretch/>
        </p:blipFill>
        <p:spPr>
          <a:xfrm>
            <a:off x="198053" y="1690688"/>
            <a:ext cx="11795894" cy="4938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7D057-33E8-43F1-84DF-0C5906ECFBB9}"/>
              </a:ext>
            </a:extLst>
          </p:cNvPr>
          <p:cNvSpPr txBox="1"/>
          <p:nvPr/>
        </p:nvSpPr>
        <p:spPr>
          <a:xfrm>
            <a:off x="10483603" y="3770313"/>
            <a:ext cx="135901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Bubble Size: Like Count</a:t>
            </a:r>
          </a:p>
        </p:txBody>
      </p:sp>
    </p:spTree>
    <p:extLst>
      <p:ext uri="{BB962C8B-B14F-4D97-AF65-F5344CB8AC3E}">
        <p14:creationId xmlns:p14="http://schemas.microsoft.com/office/powerpoint/2010/main" val="277342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FF5F4-CCA5-4A35-A3A0-C4569263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01" y="4257699"/>
            <a:ext cx="6172742" cy="1996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1A69C-FE29-463E-A089-32479437D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6" y="2028931"/>
            <a:ext cx="2977265" cy="4457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ED5C33-CB24-4382-B244-9433ED660FAD}"/>
              </a:ext>
            </a:extLst>
          </p:cNvPr>
          <p:cNvSpPr/>
          <p:nvPr/>
        </p:nvSpPr>
        <p:spPr>
          <a:xfrm>
            <a:off x="5553601" y="2544910"/>
            <a:ext cx="6172742" cy="1108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Star Wars: The Force Awakens</a:t>
            </a:r>
            <a:r>
              <a:rPr lang="en-US" dirty="0">
                <a:solidFill>
                  <a:schemeClr val="bg1"/>
                </a:solidFill>
              </a:rPr>
              <a:t> had the highest number of movie trailer views and also the highest overall gross revenue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5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lm reel">
            <a:extLst>
              <a:ext uri="{FF2B5EF4-FFF2-40B4-BE49-F238E27FC236}">
                <a16:creationId xmlns:a16="http://schemas.microsoft.com/office/drawing/2014/main" id="{74A0D697-E1BC-42D5-9804-24AA2DD8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E4A7688E-4919-4995-8994-5969D264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729" y="589887"/>
            <a:ext cx="3433324" cy="343332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62F8C08C-2182-4496-AFFE-D9963A94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2046091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0FB51-7CB1-449D-B6FD-02C15C2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2" y="2069432"/>
            <a:ext cx="3098300" cy="1957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6FADC-72B3-4C23-95A5-A4C90C1842DD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latin typeface="+mj-lt"/>
              </a:rPr>
              <a:t>Directors with the most top 10 movies in the last 5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56CDD-E4B7-4197-B10F-E6AAC33E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4273716"/>
            <a:ext cx="1529821" cy="2297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14F50-02C9-4BEF-A5AB-3E48EB23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863" y="1892466"/>
            <a:ext cx="1419843" cy="209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C1838-6C22-4DE6-8337-D32F281BC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037" y="1892466"/>
            <a:ext cx="3171825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4915B-241F-4F71-80C9-9FD9A9B03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284" y="1877429"/>
            <a:ext cx="1924662" cy="2718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8EA46-84BF-4695-A5DA-2D6128EBF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598" y="4273716"/>
            <a:ext cx="1574720" cy="2297029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87F263E-DE6A-4639-87A2-CFD58A93F5B7}"/>
              </a:ext>
            </a:extLst>
          </p:cNvPr>
          <p:cNvSpPr/>
          <p:nvPr/>
        </p:nvSpPr>
        <p:spPr>
          <a:xfrm flipH="1">
            <a:off x="8277726" y="4042611"/>
            <a:ext cx="3914274" cy="2815389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Fact: Only one female director (with top director credit) had a top 10 movie in the past 5 years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Patty Jenkins for </a:t>
            </a:r>
            <a:r>
              <a:rPr lang="en-US" i="1" dirty="0"/>
              <a:t>Wonder Woman</a:t>
            </a:r>
          </a:p>
        </p:txBody>
      </p:sp>
    </p:spTree>
    <p:extLst>
      <p:ext uri="{BB962C8B-B14F-4D97-AF65-F5344CB8AC3E}">
        <p14:creationId xmlns:p14="http://schemas.microsoft.com/office/powerpoint/2010/main" val="2460773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F73FCEB7-CD02-4399-BA74-12D9191D6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6029F-5256-4797-93B1-D0D08566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3822" y="934432"/>
            <a:ext cx="6553545" cy="4997078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788AA9-5C24-4F71-9015-640CE9590F86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Release Date</a:t>
            </a:r>
          </a:p>
        </p:txBody>
      </p:sp>
    </p:spTree>
    <p:extLst>
      <p:ext uri="{BB962C8B-B14F-4D97-AF65-F5344CB8AC3E}">
        <p14:creationId xmlns:p14="http://schemas.microsoft.com/office/powerpoint/2010/main" val="140196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AE346D-3CEB-4BFF-AD00-3D7679A94482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564EB-E498-4260-9B07-65EFD044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4212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Release Date of Top 10 Movies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E3C1B5-F8D1-4A75-AFB0-15EBE68BA650}"/>
              </a:ext>
            </a:extLst>
          </p:cNvPr>
          <p:cNvSpPr txBox="1">
            <a:spLocks/>
          </p:cNvSpPr>
          <p:nvPr/>
        </p:nvSpPr>
        <p:spPr>
          <a:xfrm>
            <a:off x="838200" y="20860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Question: Does the month of the release date have an impact on the overall gross of a movie?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Assumption: There will be more Top 10 movies released during the summer and winter months to correspond with the time students are on break.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dirty="0"/>
              <a:t>- Use CSV file containing data from Box Office Mojo to gather the release 	date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- Find corresponding month from release date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9291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C604-505F-4849-A92C-105C7EE8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6F235A4-AAF3-409F-BE90-BE38D1C0A7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2397617"/>
              </p:ext>
            </p:extLst>
          </p:nvPr>
        </p:nvGraphicFramePr>
        <p:xfrm>
          <a:off x="177816" y="2055813"/>
          <a:ext cx="7773694" cy="3866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0492391-8C2C-42A4-9C97-69A0D90F3312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5FD32A-983A-43C7-871F-41130388A17E}"/>
              </a:ext>
            </a:extLst>
          </p:cNvPr>
          <p:cNvSpPr txBox="1">
            <a:spLocks/>
          </p:cNvSpPr>
          <p:nvPr/>
        </p:nvSpPr>
        <p:spPr>
          <a:xfrm>
            <a:off x="177816" y="153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Top 10 Movies by Release Month</a:t>
            </a:r>
          </a:p>
        </p:txBody>
      </p:sp>
      <p:pic>
        <p:nvPicPr>
          <p:cNvPr id="11" name="Picture 10" title="December 18">
            <a:extLst>
              <a:ext uri="{FF2B5EF4-FFF2-40B4-BE49-F238E27FC236}">
                <a16:creationId xmlns:a16="http://schemas.microsoft.com/office/drawing/2014/main" id="{E82C8463-3D9F-49D2-94D8-23DE2AF4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62" y="153365"/>
            <a:ext cx="2169165" cy="3250792"/>
          </a:xfrm>
          <a:prstGeom prst="rect">
            <a:avLst/>
          </a:prstGeom>
        </p:spPr>
      </p:pic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50BAE537-A94A-49EE-B524-A7B1F0498E49}"/>
              </a:ext>
            </a:extLst>
          </p:cNvPr>
          <p:cNvSpPr/>
          <p:nvPr/>
        </p:nvSpPr>
        <p:spPr>
          <a:xfrm>
            <a:off x="10510749" y="1351522"/>
            <a:ext cx="1620362" cy="785722"/>
          </a:xfrm>
          <a:prstGeom prst="callout2">
            <a:avLst>
              <a:gd name="adj1" fmla="val 35065"/>
              <a:gd name="adj2" fmla="val 633"/>
              <a:gd name="adj3" fmla="val 57905"/>
              <a:gd name="adj4" fmla="val -8756"/>
              <a:gd name="adj5" fmla="val 66819"/>
              <a:gd name="adj6" fmla="val -12386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Winter Movie:  December 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ECF3F-65DF-4FD8-A428-2BA0C329D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654" y="3488766"/>
            <a:ext cx="2088816" cy="3096628"/>
          </a:xfrm>
          <a:prstGeom prst="rect">
            <a:avLst/>
          </a:prstGeom>
        </p:spPr>
      </p:pic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60B45296-9243-458C-B280-7EC2360BACF4}"/>
              </a:ext>
            </a:extLst>
          </p:cNvPr>
          <p:cNvSpPr/>
          <p:nvPr/>
        </p:nvSpPr>
        <p:spPr>
          <a:xfrm flipH="1">
            <a:off x="7665516" y="4725584"/>
            <a:ext cx="2028989" cy="676840"/>
          </a:xfrm>
          <a:prstGeom prst="callout2">
            <a:avLst>
              <a:gd name="adj1" fmla="val 43441"/>
              <a:gd name="adj2" fmla="val -441"/>
              <a:gd name="adj3" fmla="val 51672"/>
              <a:gd name="adj4" fmla="val -5827"/>
              <a:gd name="adj5" fmla="val 49135"/>
              <a:gd name="adj6" fmla="val -8054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Summer Movie</a:t>
            </a:r>
          </a:p>
          <a:p>
            <a:pPr algn="ctr"/>
            <a:r>
              <a:rPr lang="en-US" dirty="0"/>
              <a:t>June 12</a:t>
            </a:r>
          </a:p>
        </p:txBody>
      </p:sp>
    </p:spTree>
    <p:extLst>
      <p:ext uri="{BB962C8B-B14F-4D97-AF65-F5344CB8AC3E}">
        <p14:creationId xmlns:p14="http://schemas.microsoft.com/office/powerpoint/2010/main" val="2102174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29CE-067C-4C29-B0C3-9DF71A34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assumptions/hypothesis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4804C-FAE7-479D-8F2A-1F1B92C4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Manifesting popularity is a key driving factor for a top 10 movie</a:t>
            </a:r>
          </a:p>
          <a:p>
            <a:r>
              <a:rPr lang="en-US" dirty="0"/>
              <a:t>Top 10 movies will have a well-defined marketing strategy that gears to a mass audience through well directed  movie trailers and must be widely distributed in as many theaters as possible </a:t>
            </a:r>
          </a:p>
          <a:p>
            <a:r>
              <a:rPr lang="en-US" dirty="0"/>
              <a:t>Directors of the movies should be highly influential amongst fans which will add to the popularity and appeal of the movie.</a:t>
            </a:r>
          </a:p>
          <a:p>
            <a:r>
              <a:rPr lang="en-US" dirty="0"/>
              <a:t>Having high ratings on the top 3 popular review sites will increase the likelihood of attracting audience into the theaters to watch a movie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4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  <p:pic>
        <p:nvPicPr>
          <p:cNvPr id="3074" name="Picture 2" descr="Image result for Challenges">
            <a:extLst>
              <a:ext uri="{FF2B5EF4-FFF2-40B4-BE49-F238E27FC236}">
                <a16:creationId xmlns:a16="http://schemas.microsoft.com/office/drawing/2014/main" id="{E9065F7E-8502-4CFA-A43B-CDC466AB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F7406-4E83-4ACF-9876-F7DEFE609126}"/>
              </a:ext>
            </a:extLst>
          </p:cNvPr>
          <p:cNvSpPr txBox="1"/>
          <p:nvPr/>
        </p:nvSpPr>
        <p:spPr>
          <a:xfrm>
            <a:off x="527538" y="5852131"/>
            <a:ext cx="5127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046586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Movie Mentions and Sentiment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93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Question: Do the number of Twitter mentions and overall sentiment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More Twitter mentions would generally correlate with a higher overall gross. 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Looking at Twitter mentions using hashtags</a:t>
            </a:r>
          </a:p>
          <a:p>
            <a:pPr marL="0" indent="0">
              <a:buNone/>
            </a:pPr>
            <a:r>
              <a:rPr lang="en-US" sz="2600" dirty="0"/>
              <a:t>	- Looking at Twitter movie handles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Understanding how the average Twitter user tweets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600" dirty="0"/>
              <a:t>Used the YouTube API instead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2917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00697B-8434-487A-A74B-1DBAD7939123}"/>
              </a:ext>
            </a:extLst>
          </p:cNvPr>
          <p:cNvSpPr/>
          <p:nvPr/>
        </p:nvSpPr>
        <p:spPr>
          <a:xfrm>
            <a:off x="4592714" y="3261896"/>
            <a:ext cx="7093258" cy="34844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u="sng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Assumption: </a:t>
            </a:r>
          </a:p>
          <a:p>
            <a:r>
              <a:rPr lang="en-US" dirty="0">
                <a:solidFill>
                  <a:schemeClr val="tx1"/>
                </a:solidFill>
              </a:rPr>
              <a:t>If people are tweeting about a movie they do not normally tweet at the handle 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Example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</a:rPr>
              <a:t>If there is an earthquake, most users would tweet #earthquake, not tweet @</a:t>
            </a:r>
            <a:r>
              <a:rPr lang="en-US" dirty="0" err="1">
                <a:solidFill>
                  <a:schemeClr val="tx1"/>
                </a:solidFill>
              </a:rPr>
              <a:t>USGSBigQuakes</a:t>
            </a:r>
            <a:r>
              <a:rPr lang="en-US" dirty="0">
                <a:solidFill>
                  <a:schemeClr val="tx1"/>
                </a:solidFill>
              </a:rPr>
              <a:t> handle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Issues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 every movie has its own handle (i.e. @</a:t>
            </a:r>
            <a:r>
              <a:rPr lang="en-US" dirty="0" err="1">
                <a:solidFill>
                  <a:schemeClr val="tx1"/>
                </a:solidFill>
              </a:rPr>
              <a:t>Iron_man</a:t>
            </a:r>
            <a:r>
              <a:rPr lang="en-US" dirty="0">
                <a:solidFill>
                  <a:schemeClr val="tx1"/>
                </a:solidFill>
              </a:rPr>
              <a:t> for all its movies)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a manual search for handle names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71" y="2104127"/>
            <a:ext cx="5842005" cy="744329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Do users tweet at the handle or use hashtags?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70265-76C2-4B42-82C6-183B4F93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9137">
            <a:off x="523112" y="3373731"/>
            <a:ext cx="3787066" cy="291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A2D2D-1ACB-4091-91C8-510329D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277" y="1297149"/>
            <a:ext cx="5342003" cy="26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84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79" y="2141259"/>
            <a:ext cx="6243221" cy="641693"/>
          </a:xfrm>
        </p:spPr>
        <p:txBody>
          <a:bodyPr/>
          <a:lstStyle/>
          <a:p>
            <a:pPr lvl="1"/>
            <a:r>
              <a:rPr lang="en-US" dirty="0"/>
              <a:t>Knowing what hashtags users might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EB12C-7A9D-49C6-8AE6-6E1D3011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90" y="3892656"/>
            <a:ext cx="3448388" cy="262943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31DF7-810B-4C50-BF14-9945A323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9006">
            <a:off x="134934" y="3503907"/>
            <a:ext cx="3414775" cy="2629435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00A78-2481-42B8-8255-60CEC51AD007}"/>
              </a:ext>
            </a:extLst>
          </p:cNvPr>
          <p:cNvSpPr/>
          <p:nvPr/>
        </p:nvSpPr>
        <p:spPr>
          <a:xfrm>
            <a:off x="7331978" y="4160937"/>
            <a:ext cx="4599610" cy="24399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Some movies need multiple hashtags to return the most relevant tweets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This requires a manual process of assuming what most people would tweet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#Smaug #</a:t>
            </a:r>
            <a:r>
              <a:rPr lang="en-US" dirty="0" err="1">
                <a:solidFill>
                  <a:schemeClr val="tx1"/>
                </a:solidFill>
              </a:rPr>
              <a:t>DesolationofSmaug</a:t>
            </a:r>
            <a:r>
              <a:rPr lang="en-US" dirty="0">
                <a:solidFill>
                  <a:schemeClr val="tx1"/>
                </a:solidFill>
              </a:rPr>
              <a:t> #Hobbit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HungerGames</a:t>
            </a:r>
            <a:r>
              <a:rPr lang="en-US" dirty="0">
                <a:solidFill>
                  <a:schemeClr val="tx1"/>
                </a:solidFill>
              </a:rPr>
              <a:t> #</a:t>
            </a:r>
            <a:r>
              <a:rPr lang="en-US" dirty="0" err="1">
                <a:solidFill>
                  <a:schemeClr val="tx1"/>
                </a:solidFill>
              </a:rPr>
              <a:t>CatchingFire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#Frozen #Gravity were too common</a:t>
            </a:r>
          </a:p>
          <a:p>
            <a:r>
              <a:rPr lang="en-US" dirty="0">
                <a:solidFill>
                  <a:schemeClr val="tx1"/>
                </a:solidFill>
              </a:rPr>
              <a:t>-  Some movies are unique: #BigHero6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AD47B-0903-4557-B17E-B1F7F4CD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6950">
            <a:off x="8261555" y="381121"/>
            <a:ext cx="3212786" cy="34098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284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2150F-425F-4940-9FAF-91C6429A46ED}"/>
              </a:ext>
            </a:extLst>
          </p:cNvPr>
          <p:cNvSpPr txBox="1"/>
          <p:nvPr/>
        </p:nvSpPr>
        <p:spPr>
          <a:xfrm>
            <a:off x="326571" y="2118049"/>
            <a:ext cx="10369698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Holidays are good for box office revenues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Family-friendly films (PG/PG-13 MPAA rated) have the highest average revenue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YouTube movie trailer views correlate with overall box office revenue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The most successful movies are part of franchises 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911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AEEE-7227-430D-8B2C-99E2FD90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6B8E-83FA-43A6-B278-0CFD5CF94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889" y="1422400"/>
            <a:ext cx="10732911" cy="47545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1. Select top 10 movies for the year for 5 years</a:t>
            </a:r>
          </a:p>
          <a:p>
            <a:pPr marL="0" indent="0">
              <a:buNone/>
            </a:pPr>
            <a:r>
              <a:rPr lang="en-US" dirty="0"/>
              <a:t>2. Extract Movie Variables</a:t>
            </a:r>
          </a:p>
          <a:p>
            <a:pPr lvl="1"/>
            <a:r>
              <a:rPr lang="en-US" dirty="0"/>
              <a:t>MPAA &amp; Critic Ratings</a:t>
            </a:r>
          </a:p>
          <a:p>
            <a:pPr lvl="1"/>
            <a:r>
              <a:rPr lang="en-US" dirty="0"/>
              <a:t>Director</a:t>
            </a:r>
          </a:p>
          <a:p>
            <a:pPr lvl="1"/>
            <a:r>
              <a:rPr lang="en-US" dirty="0"/>
              <a:t>Actor</a:t>
            </a:r>
          </a:p>
          <a:p>
            <a:pPr lvl="1"/>
            <a:r>
              <a:rPr lang="en-US" dirty="0"/>
              <a:t>Box Office Gross</a:t>
            </a:r>
          </a:p>
          <a:p>
            <a:pPr lvl="1"/>
            <a:r>
              <a:rPr lang="en-US" dirty="0"/>
              <a:t>Number of Theaters</a:t>
            </a:r>
          </a:p>
          <a:p>
            <a:pPr lvl="1"/>
            <a:r>
              <a:rPr lang="en-US" dirty="0"/>
              <a:t>Year</a:t>
            </a:r>
          </a:p>
          <a:p>
            <a:pPr lvl="1"/>
            <a:r>
              <a:rPr lang="en-US" dirty="0"/>
              <a:t>Distributor &amp; Production Studio</a:t>
            </a:r>
          </a:p>
          <a:p>
            <a:pPr lvl="1"/>
            <a:r>
              <a:rPr lang="en-US" dirty="0"/>
              <a:t>Release Date</a:t>
            </a:r>
          </a:p>
          <a:p>
            <a:pPr lvl="1"/>
            <a:r>
              <a:rPr lang="en-US" dirty="0" err="1"/>
              <a:t>RunTime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Extract Social Media Variables </a:t>
            </a:r>
          </a:p>
          <a:p>
            <a:pPr lvl="1"/>
            <a:r>
              <a:rPr lang="en-US" dirty="0"/>
              <a:t>YouTube; Trailer Views, Trailer Likes, Trailer Dislikes, Trailer Comment Count</a:t>
            </a:r>
          </a:p>
          <a:p>
            <a:pPr lvl="1"/>
            <a:r>
              <a:rPr lang="en-US" dirty="0"/>
              <a:t>Twitter Director; Follower Count, Comments Favorited, Retweets</a:t>
            </a:r>
          </a:p>
          <a:p>
            <a:pPr marL="0" indent="0">
              <a:buNone/>
            </a:pPr>
            <a:r>
              <a:rPr lang="en-US" dirty="0"/>
              <a:t>4. Merge Data</a:t>
            </a:r>
          </a:p>
          <a:p>
            <a:pPr marL="0" indent="0">
              <a:buNone/>
            </a:pPr>
            <a:r>
              <a:rPr lang="en-US" dirty="0"/>
              <a:t>5. Plot &amp; Analyze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2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8CDC8-992C-44C5-BBFA-E6A92BD3EDB7}"/>
              </a:ext>
            </a:extLst>
          </p:cNvPr>
          <p:cNvSpPr/>
          <p:nvPr/>
        </p:nvSpPr>
        <p:spPr>
          <a:xfrm>
            <a:off x="3223101" y="225880"/>
            <a:ext cx="6144833" cy="1571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AF9FF9-6DBF-4B90-B296-C204967A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992" y="468568"/>
            <a:ext cx="5311050" cy="108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086C9-1FF8-45A4-BD96-CFE405A12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" y="1912929"/>
            <a:ext cx="11094720" cy="43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iles.slack.com/files-pri/T8PT1Q6EM-FA7MSTPEG/capture.png">
            <a:extLst>
              <a:ext uri="{FF2B5EF4-FFF2-40B4-BE49-F238E27FC236}">
                <a16:creationId xmlns:a16="http://schemas.microsoft.com/office/drawing/2014/main" id="{0157D3E7-8DB4-4E57-9481-78582EEA6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5" y="2360646"/>
            <a:ext cx="11602370" cy="352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D0751-2C37-4480-94FD-0C2156C5252B}"/>
              </a:ext>
            </a:extLst>
          </p:cNvPr>
          <p:cNvSpPr/>
          <p:nvPr/>
        </p:nvSpPr>
        <p:spPr>
          <a:xfrm>
            <a:off x="0" y="0"/>
            <a:ext cx="12192000" cy="1800808"/>
          </a:xfrm>
          <a:prstGeom prst="rect">
            <a:avLst/>
          </a:prstGeom>
          <a:solidFill>
            <a:srgbClr val="588A7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360C9-95D7-4179-8A3C-190AF01FA05B}"/>
              </a:ext>
            </a:extLst>
          </p:cNvPr>
          <p:cNvSpPr txBox="1"/>
          <p:nvPr/>
        </p:nvSpPr>
        <p:spPr>
          <a:xfrm>
            <a:off x="276838" y="637563"/>
            <a:ext cx="4647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5 Year Average Trend</a:t>
            </a:r>
          </a:p>
        </p:txBody>
      </p:sp>
    </p:spTree>
    <p:extLst>
      <p:ext uri="{BB962C8B-B14F-4D97-AF65-F5344CB8AC3E}">
        <p14:creationId xmlns:p14="http://schemas.microsoft.com/office/powerpoint/2010/main" val="84774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C7165-14F8-4B26-93D5-D819DD08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3" y="0"/>
            <a:ext cx="9975273" cy="6858000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4C850746-0039-4ADA-8088-7FF70E30EAA0}"/>
              </a:ext>
            </a:extLst>
          </p:cNvPr>
          <p:cNvSpPr/>
          <p:nvPr/>
        </p:nvSpPr>
        <p:spPr>
          <a:xfrm>
            <a:off x="1493240" y="1"/>
            <a:ext cx="4320331" cy="3573710"/>
          </a:xfrm>
          <a:prstGeom prst="noSmoking">
            <a:avLst>
              <a:gd name="adj" fmla="val 53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311AA2FF-D417-498A-96DD-A580AB149DE3}"/>
              </a:ext>
            </a:extLst>
          </p:cNvPr>
          <p:cNvSpPr/>
          <p:nvPr/>
        </p:nvSpPr>
        <p:spPr>
          <a:xfrm>
            <a:off x="6486093" y="-6990"/>
            <a:ext cx="4320331" cy="3573710"/>
          </a:xfrm>
          <a:prstGeom prst="noSmoking">
            <a:avLst>
              <a:gd name="adj" fmla="val 53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8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C2614-E25C-42ED-92DE-91E8167F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35088"/>
            <a:ext cx="8425543" cy="57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B4EAE-22E6-4DF6-9972-A4A3F7AAA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5"/>
          <a:stretch/>
        </p:blipFill>
        <p:spPr>
          <a:xfrm>
            <a:off x="293914" y="685799"/>
            <a:ext cx="11716072" cy="50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41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F692D-5BCE-4722-A069-4DC03FD3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28" y="3436194"/>
            <a:ext cx="5806712" cy="1686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D0B0ED-F53A-4101-B617-71721CDF789A}"/>
              </a:ext>
            </a:extLst>
          </p:cNvPr>
          <p:cNvSpPr/>
          <p:nvPr/>
        </p:nvSpPr>
        <p:spPr>
          <a:xfrm>
            <a:off x="0" y="0"/>
            <a:ext cx="12192000" cy="1800808"/>
          </a:xfrm>
          <a:prstGeom prst="rect">
            <a:avLst/>
          </a:prstGeom>
          <a:solidFill>
            <a:srgbClr val="588A7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1A3DE-66E1-46C0-92D1-9F14557A4A19}"/>
              </a:ext>
            </a:extLst>
          </p:cNvPr>
          <p:cNvSpPr txBox="1"/>
          <p:nvPr/>
        </p:nvSpPr>
        <p:spPr>
          <a:xfrm>
            <a:off x="867746" y="311436"/>
            <a:ext cx="9927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Movie Ratings (MPAA) 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Impact on Average Gross Per Movie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5A30E0-0996-4437-8F05-388E3D3C523B}"/>
              </a:ext>
            </a:extLst>
          </p:cNvPr>
          <p:cNvSpPr/>
          <p:nvPr/>
        </p:nvSpPr>
        <p:spPr>
          <a:xfrm>
            <a:off x="6559420" y="1946311"/>
            <a:ext cx="2696547" cy="269100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Only 4 top 10 movies were either rated G or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AF6C65-56D8-4B11-83B1-0C8FA3067CB7}"/>
              </a:ext>
            </a:extLst>
          </p:cNvPr>
          <p:cNvSpPr/>
          <p:nvPr/>
        </p:nvSpPr>
        <p:spPr>
          <a:xfrm>
            <a:off x="8397552" y="3181739"/>
            <a:ext cx="3564294" cy="3446107"/>
          </a:xfrm>
          <a:prstGeom prst="ellipse">
            <a:avLst/>
          </a:prstGeom>
          <a:solidFill>
            <a:schemeClr val="accent2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group rating with the highest average gross per movie is PG-13</a:t>
            </a:r>
          </a:p>
        </p:txBody>
      </p:sp>
    </p:spTree>
    <p:extLst>
      <p:ext uri="{BB962C8B-B14F-4D97-AF65-F5344CB8AC3E}">
        <p14:creationId xmlns:p14="http://schemas.microsoft.com/office/powerpoint/2010/main" val="2771012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667</Words>
  <Application>Microsoft Office PowerPoint</Application>
  <PresentationFormat>Widescreen</PresentationFormat>
  <Paragraphs>114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Project 1 – Box Office Oracle</vt:lpstr>
      <vt:lpstr>Various assumptions/hypothesis</vt:lpstr>
      <vt:lpstr>Research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Official Movie Trailer View Count v. Overall Gross</vt:lpstr>
      <vt:lpstr>PowerPoint Presentation</vt:lpstr>
      <vt:lpstr> Official Movie Trailer View Count v. Overall Gross</vt:lpstr>
      <vt:lpstr>PowerPoint Presentation</vt:lpstr>
      <vt:lpstr>PowerPoint Presentation</vt:lpstr>
      <vt:lpstr>PowerPoint Presentation</vt:lpstr>
      <vt:lpstr>PowerPoint Presentation</vt:lpstr>
      <vt:lpstr>Release Date of Top 10 Movies</vt:lpstr>
      <vt:lpstr>PowerPoint Presentation</vt:lpstr>
      <vt:lpstr>PowerPoint Presentation</vt:lpstr>
      <vt:lpstr>Challenges: Twitter Movie Mentions and Sentiment</vt:lpstr>
      <vt:lpstr>Challenges: Twitter Mentions</vt:lpstr>
      <vt:lpstr>Challenges: Twitter Mentions</vt:lpstr>
      <vt:lpstr>Key Takeaways: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Book Office Oracle</dc:title>
  <dc:creator>Grace Chan</dc:creator>
  <cp:lastModifiedBy>Grace Chan</cp:lastModifiedBy>
  <cp:revision>53</cp:revision>
  <dcterms:created xsi:type="dcterms:W3CDTF">2018-04-16T22:09:08Z</dcterms:created>
  <dcterms:modified xsi:type="dcterms:W3CDTF">2018-04-18T21:00:26Z</dcterms:modified>
</cp:coreProperties>
</file>